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96" r:id="rId4"/>
    <p:sldId id="294" r:id="rId5"/>
    <p:sldId id="289" r:id="rId6"/>
    <p:sldId id="295" r:id="rId7"/>
    <p:sldId id="291" r:id="rId8"/>
    <p:sldId id="263" r:id="rId9"/>
    <p:sldId id="298" r:id="rId10"/>
    <p:sldId id="297" r:id="rId11"/>
    <p:sldId id="268" r:id="rId12"/>
    <p:sldId id="273" r:id="rId13"/>
    <p:sldId id="265" r:id="rId14"/>
    <p:sldId id="266" r:id="rId15"/>
    <p:sldId id="275" r:id="rId16"/>
    <p:sldId id="276" r:id="rId17"/>
    <p:sldId id="290" r:id="rId18"/>
    <p:sldId id="283" r:id="rId19"/>
    <p:sldId id="287" r:id="rId20"/>
    <p:sldId id="292" r:id="rId21"/>
    <p:sldId id="278" r:id="rId22"/>
    <p:sldId id="299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85FFFF"/>
    <a:srgbClr val="D9EBFB"/>
    <a:srgbClr val="CCFFCC"/>
    <a:srgbClr val="BBF3FB"/>
    <a:srgbClr val="00FF00"/>
    <a:srgbClr val="54FF4B"/>
    <a:srgbClr val="B0F6AC"/>
    <a:srgbClr val="78FF71"/>
    <a:srgbClr val="A7FF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82" d="100"/>
          <a:sy n="82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9148082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20002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/>
              </a:rPr>
              <a:t>Проект развития молодежного волонтерского движения по ПОПУЛЯРИЗАЦИИ здорового образа жизни</a:t>
            </a:r>
            <a:endParaRPr lang="ru-RU" sz="24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2" descr="C:\Users\Asus\Downloads\Логотип МНПЦ 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303" y="0"/>
            <a:ext cx="3662697" cy="221453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54" y="2924944"/>
            <a:ext cx="43720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Проведение профилактических мероприятий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357298"/>
            <a:ext cx="3895939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20971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19" y="4071942"/>
            <a:ext cx="3857653" cy="2714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 descr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71942"/>
            <a:ext cx="3857652" cy="27146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" name="Picture 4" descr="C:\Users\mariy\Desktop\Attachments_mariya-emelina@yandex.ru_2018-03-17_23-46-47\IMG-20180227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4000528" cy="2786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Информационная поддержка проектов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Рисунок 5" descr="Рисунок 5"/>
          <p:cNvPicPr>
            <a:picLocks noChangeAspect="1"/>
          </p:cNvPicPr>
          <p:nvPr/>
        </p:nvPicPr>
        <p:blipFill>
          <a:blip r:embed="rId2" cstate="print"/>
          <a:srcRect b="49355"/>
          <a:stretch>
            <a:fillRect/>
          </a:stretch>
        </p:blipFill>
        <p:spPr bwMode="auto">
          <a:xfrm>
            <a:off x="285720" y="1283866"/>
            <a:ext cx="4408494" cy="3431018"/>
          </a:xfrm>
          <a:prstGeom prst="rect">
            <a:avLst/>
          </a:prstGeom>
          <a:noFill/>
          <a:ln w="9525">
            <a:solidFill>
              <a:srgbClr val="486113"/>
            </a:solidFill>
            <a:miter lim="800000"/>
            <a:headEnd/>
            <a:tailEnd/>
          </a:ln>
        </p:spPr>
      </p:pic>
      <p:pic>
        <p:nvPicPr>
          <p:cNvPr id="5" name="Рисунок 6" descr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938" y="1285860"/>
            <a:ext cx="3676656" cy="5347299"/>
          </a:xfrm>
          <a:prstGeom prst="rect">
            <a:avLst/>
          </a:prstGeom>
          <a:noFill/>
          <a:ln w="9525">
            <a:solidFill>
              <a:srgbClr val="486113"/>
            </a:solidFill>
            <a:miter lim="800000"/>
            <a:headEnd/>
            <a:tailEnd/>
          </a:ln>
        </p:spPr>
      </p:pic>
      <p:pic>
        <p:nvPicPr>
          <p:cNvPr id="1026" name="Picture 2" descr="C:\Users\Asus\Desktop\пафос - 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12" y="4786322"/>
            <a:ext cx="666263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Финал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4098" name="Picture 2" descr="D:\МНПЦ наркологии\Проект Виват ФИФА\Фото\Финал\DSC06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5689233" cy="3786214"/>
          </a:xfrm>
          <a:prstGeom prst="rect">
            <a:avLst/>
          </a:prstGeom>
          <a:noFill/>
        </p:spPr>
      </p:pic>
      <p:pic>
        <p:nvPicPr>
          <p:cNvPr id="1026" name="Picture 2" descr="D:\МНПЦ наркологии\Проект Виват ФИФА\Фото\Фина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26915"/>
            <a:ext cx="5286380" cy="2973589"/>
          </a:xfrm>
          <a:prstGeom prst="rect">
            <a:avLst/>
          </a:prstGeom>
          <a:noFill/>
        </p:spPr>
      </p:pic>
      <p:pic>
        <p:nvPicPr>
          <p:cNvPr id="5122" name="Picture 2" descr="D:\МНПЦ наркологии\Проект Виват ФИФА\Фото\Финал\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955874"/>
            <a:ext cx="5286379" cy="297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НПЦ наркологии\Проект Виват ФИФА\Фото\Финал\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290"/>
            <a:ext cx="5842040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642918"/>
            <a:ext cx="350043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Выступление команд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566272"/>
            <a:ext cx="5786478" cy="314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76" y="3861048"/>
            <a:ext cx="3022020" cy="26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Награждение победителей и призеров</a:t>
            </a:r>
            <a:endParaRPr lang="ru-RU" dirty="0"/>
          </a:p>
        </p:txBody>
      </p:sp>
      <p:pic>
        <p:nvPicPr>
          <p:cNvPr id="3074" name="Picture 2" descr="D:\МНПЦ наркологии\Проект Виват ФИФА\Фото\Финал\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/>
              </a:rPr>
              <a:t>Награждение победителей и призеров</a:t>
            </a:r>
            <a:endParaRPr lang="ru-RU" sz="4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71744"/>
            <a:ext cx="4429124" cy="425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C:\Users\Asus\AppData\Local\Temp\Rar$DI02.173\20180423_113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37" y="1500174"/>
            <a:ext cx="4808515" cy="402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857232"/>
            <a:ext cx="30718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Особенности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929322" cy="1714512"/>
          </a:xfrm>
        </p:spPr>
        <p:txBody>
          <a:bodyPr>
            <a:normAutofit/>
          </a:bodyPr>
          <a:lstStyle/>
          <a:p>
            <a:pPr algn="just"/>
            <a:r>
              <a:rPr lang="ru-RU" sz="2300" dirty="0" smtClean="0"/>
              <a:t>Ситуация соревнования мотивирует участников на достижение лучшего результата и разработку более качественного продукта.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714620"/>
            <a:ext cx="8858280" cy="4143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indent="-41148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2300" dirty="0" err="1" smtClean="0"/>
              <a:t>Профориентационный</a:t>
            </a:r>
            <a:r>
              <a:rPr lang="ru-RU" sz="2300" dirty="0" smtClean="0"/>
              <a:t> подход – МНПЦ наркологии ДЗМ выступает в качестве организации-работодателя, что помогает привлечь обучающихся, ориентированных на медицинскую, психологическую и социальную работу.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Постоянное взаимодействие с участниками – консультирование, выполнение «контрольных точек», промежуточное подведение итогов, встречи с кураторами проекта и представителями различных ведомств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помогает поддержать интерес к Проекту</a:t>
            </a:r>
            <a:r>
              <a:rPr lang="ru-RU" sz="2300" dirty="0" smtClean="0"/>
              <a:t>.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300" dirty="0" smtClean="0"/>
              <a:t>П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ризы для лучших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команд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286280"/>
          </a:xfrm>
        </p:spPr>
        <p:txBody>
          <a:bodyPr>
            <a:normAutofit/>
          </a:bodyPr>
          <a:lstStyle/>
          <a:p>
            <a:pPr marL="90488" indent="-90488" algn="just">
              <a:buNone/>
            </a:pPr>
            <a:r>
              <a:rPr lang="ru-RU" sz="3200" dirty="0" smtClean="0"/>
              <a:t>	Проект «Здоровье – образ жизни» – это не просто волонтерское движение, это программа по первичной профилактике зависимого поведения как для самих участников Проекта, так и для образовательного учреждения, в котором команды реализуют свой проект.</a:t>
            </a:r>
            <a:endParaRPr lang="ru-RU" sz="3400" dirty="0" smtClean="0"/>
          </a:p>
        </p:txBody>
      </p:sp>
      <p:pic>
        <p:nvPicPr>
          <p:cNvPr id="3074" name="Picture 2" descr="C:\Users\Asus\Desktop\волон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824" y="5072074"/>
            <a:ext cx="2313176" cy="1751835"/>
          </a:xfrm>
          <a:prstGeom prst="rect">
            <a:avLst/>
          </a:prstGeom>
          <a:noFill/>
        </p:spPr>
      </p:pic>
      <p:pic>
        <p:nvPicPr>
          <p:cNvPr id="3075" name="Picture 3" descr="C:\Users\Asus\Desktop\волонтер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571736" cy="1800215"/>
          </a:xfrm>
          <a:prstGeom prst="rect">
            <a:avLst/>
          </a:prstGeom>
          <a:noFill/>
        </p:spPr>
      </p:pic>
      <p:pic>
        <p:nvPicPr>
          <p:cNvPr id="3076" name="Picture 4" descr="C:\Users\Asus\Desktop\волонтер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45566"/>
            <a:ext cx="2357454" cy="1683896"/>
          </a:xfrm>
          <a:prstGeom prst="rect">
            <a:avLst/>
          </a:prstGeom>
          <a:noFill/>
        </p:spPr>
      </p:pic>
      <p:pic>
        <p:nvPicPr>
          <p:cNvPr id="3078" name="Picture 6" descr="C:\Users\Asus\Desktop\волонтер 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5286388"/>
            <a:ext cx="2125247" cy="1500174"/>
          </a:xfrm>
          <a:prstGeom prst="rect">
            <a:avLst/>
          </a:prstGeom>
          <a:noFill/>
        </p:spPr>
      </p:pic>
      <p:pic>
        <p:nvPicPr>
          <p:cNvPr id="3079" name="Picture 7" descr="C:\Users\Asus\Desktop\волонтер 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904" y="142851"/>
            <a:ext cx="1428760" cy="1662307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23" y="55230"/>
            <a:ext cx="2093155" cy="18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в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7689" y="2428868"/>
            <a:ext cx="2324905" cy="2357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Стратегия «Профилактика для школы силами самой школы»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00174"/>
            <a:ext cx="6408712" cy="5066350"/>
          </a:xfrm>
        </p:spPr>
        <p:txBody>
          <a:bodyPr>
            <a:normAutofit/>
          </a:bodyPr>
          <a:lstStyle/>
          <a:p>
            <a:pPr marL="269875" indent="-269875" algn="just"/>
            <a:r>
              <a:rPr lang="ru-RU" dirty="0" smtClean="0"/>
              <a:t>Профилактическое вмешательство по стратегии «профилактика для школы силами самой школы», предложенная ВОЗ.</a:t>
            </a:r>
          </a:p>
          <a:p>
            <a:pPr marL="269875" indent="-269875" algn="just"/>
            <a:r>
              <a:rPr lang="ru-RU" dirty="0" smtClean="0"/>
              <a:t>Основной характеристикой данной стратегии является широкий охват аудитории, быстрое распространение знаний и умений при малой </a:t>
            </a:r>
            <a:r>
              <a:rPr lang="ru-RU" dirty="0" err="1" smtClean="0"/>
              <a:t>затратности</a:t>
            </a:r>
            <a:r>
              <a:rPr lang="ru-RU" dirty="0" smtClean="0"/>
              <a:t> самих профилактических вмешательств.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0070C0"/>
                </a:solidFill>
                <a:effectLst/>
              </a:rPr>
              <a:t>Ресурсы Проекта</a:t>
            </a:r>
            <a:endParaRPr lang="ru-RU" sz="38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928670"/>
            <a:ext cx="6643734" cy="58578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Взаимодействие МНЦП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наркологии с конкурсом проектов и прикладных исследований «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реальных дел»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который известен многим образовательным организациям в России и за рубежом.</a:t>
            </a:r>
          </a:p>
          <a:p>
            <a:pPr lvl="0" indent="360363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defRPr/>
            </a:pPr>
            <a:r>
              <a:rPr lang="ru-RU" sz="2800" dirty="0" smtClean="0"/>
              <a:t>Интерес к Проекту со стороны образовательных организаций, для которых проблема формирования установки на ЗОЖ среди обучающихся и профилактики потребления ПАВ является актуальной.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r="40580"/>
          <a:stretch>
            <a:fillRect/>
          </a:stretch>
        </p:blipFill>
        <p:spPr bwMode="auto">
          <a:xfrm>
            <a:off x="6829278" y="4869160"/>
            <a:ext cx="23147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ÐÐ°ÑÑÐ¸Ð½ÐºÐ¸ Ð¿Ð¾ Ð·Ð°Ð¿ÑÐ¾ÑÑ Ð·Ð½Ð°Ðº ÐºÑÑÐ¸ÑÑ Ð·Ð°Ð¿ÑÐµÑÐµÐ½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4892"/>
            <a:ext cx="1643075" cy="1582220"/>
          </a:xfrm>
          <a:prstGeom prst="rect">
            <a:avLst/>
          </a:prstGeom>
          <a:noFill/>
        </p:spPr>
      </p:pic>
      <p:pic>
        <p:nvPicPr>
          <p:cNvPr id="7" name="Picture 2" descr="C:\Users\Asus\Downloads\Логотип МНПЦ 2014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095" y="1124744"/>
            <a:ext cx="238193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волон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221" y="3857629"/>
            <a:ext cx="3961779" cy="30003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  <a:effectLst/>
              </a:rPr>
              <a:t>Волонтерство</a:t>
            </a:r>
            <a:r>
              <a:rPr lang="ru-RU" dirty="0" smtClean="0">
                <a:solidFill>
                  <a:srgbClr val="0070C0"/>
                </a:solidFill>
                <a:effectLst/>
              </a:rPr>
              <a:t> как фактор защиты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2400304"/>
          </a:xfrm>
        </p:spPr>
        <p:txBody>
          <a:bodyPr>
            <a:noAutofit/>
          </a:bodyPr>
          <a:lstStyle/>
          <a:p>
            <a:pPr algn="just">
              <a:buBlip>
                <a:blip r:embed="rId3"/>
              </a:buBlip>
            </a:pPr>
            <a:r>
              <a:rPr lang="ru-RU" dirty="0" err="1" smtClean="0">
                <a:solidFill>
                  <a:srgbClr val="002060"/>
                </a:solidFill>
              </a:rPr>
              <a:t>Волонтерство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позволяет </a:t>
            </a:r>
            <a:r>
              <a:rPr lang="ru-RU" dirty="0" smtClean="0">
                <a:solidFill>
                  <a:srgbClr val="002060"/>
                </a:solidFill>
              </a:rPr>
              <a:t>формировать личностные антинаркотические компетенции самого волонтера, которые оказывают влияние на формирование позитивного большинства, определяющего общественное </a:t>
            </a:r>
            <a:r>
              <a:rPr lang="ru-RU" dirty="0" smtClean="0">
                <a:solidFill>
                  <a:srgbClr val="002060"/>
                </a:solidFill>
              </a:rPr>
              <a:t> самосознание 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000504"/>
            <a:ext cx="5429288" cy="23574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lvl="0" indent="-41148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Blip>
                <a:blip r:embed="rId3"/>
              </a:buBlip>
              <a:defRPr/>
            </a:pPr>
            <a:r>
              <a:rPr lang="ru-RU" sz="2800" dirty="0" err="1" smtClean="0">
                <a:solidFill>
                  <a:srgbClr val="002060"/>
                </a:solidFill>
              </a:rPr>
              <a:t>Волонтерство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– это </a:t>
            </a:r>
            <a:r>
              <a:rPr lang="ru-RU" sz="2800" dirty="0" smtClean="0">
                <a:solidFill>
                  <a:srgbClr val="002060"/>
                </a:solidFill>
              </a:rPr>
              <a:t>эффективный инструмент самоорганизации отдельных групп и граждан и способ единения усилий государства и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Итоги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48464" cy="4896544"/>
          </a:xfrm>
        </p:spPr>
        <p:txBody>
          <a:bodyPr>
            <a:normAutofit/>
          </a:bodyPr>
          <a:lstStyle/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Над Проектом «Здоровье – образ жизни» работали более 400 обучающихся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/>
                </a:solidFill>
              </a:rPr>
              <a:t>За время проведения Проектов «Виват-ФИФА» и «Здоровье – образ жизни» профилактической работой было охвачено более четырех тысяч школьников и студентов.</a:t>
            </a:r>
          </a:p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превентивную деятельность вовлечены сотрудники образовательных </a:t>
            </a:r>
            <a:r>
              <a:rPr lang="ru-RU" dirty="0" smtClean="0">
                <a:solidFill>
                  <a:schemeClr val="bg1"/>
                </a:solidFill>
              </a:rPr>
              <a:t>организаций.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/>
                </a:solidFill>
              </a:rPr>
              <a:t>Проект </a:t>
            </a:r>
            <a:r>
              <a:rPr lang="ru-RU" dirty="0">
                <a:solidFill>
                  <a:schemeClr val="bg1"/>
                </a:solidFill>
              </a:rPr>
              <a:t>помогает сформировать молодежный актив, готовый заниматься популяризацией ЗОЖ.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472"/>
            <a:ext cx="1890476" cy="168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" y="3717032"/>
            <a:ext cx="47030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295383" cy="408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Информация о Проекте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836712"/>
            <a:ext cx="3960440" cy="185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Официальный сайт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ГБУЗ «МНПЦ наркологии ДЗМ»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narcologos.ru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4697728" cy="283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607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неб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9144000" cy="227917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Центр профилактики зависимого поведения ГБУЗ «МНПЦ наркологии ДЗМ» </a:t>
            </a:r>
            <a:r>
              <a:rPr lang="ru-RU" sz="36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Куратор проекта: </a:t>
            </a:r>
            <a:r>
              <a:rPr lang="ru-RU" sz="3200" dirty="0" err="1" smtClean="0">
                <a:solidFill>
                  <a:srgbClr val="0070C0"/>
                </a:solidFill>
                <a:effectLst/>
                <a:latin typeface="Calibri Light" pitchFamily="34" charset="0"/>
              </a:rPr>
              <a:t>Катюрина</a:t>
            </a:r>
            <a:r>
              <a:rPr lang="ru-RU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 Дарья Сергеевна, 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d.katyurina@yandex.ru</a:t>
            </a:r>
            <a:endParaRPr lang="ru-RU" sz="3600" dirty="0">
              <a:solidFill>
                <a:srgbClr val="0070C0"/>
              </a:solidFill>
              <a:effectLst/>
              <a:latin typeface="Calibri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37" y="332656"/>
            <a:ext cx="429112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ownloads\Логотип МНПЦ 20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756" y="-1"/>
            <a:ext cx="3308275" cy="2000241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0553"/>
            <a:ext cx="3387352" cy="9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363614"/>
            <a:ext cx="4929222" cy="9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345149"/>
            <a:ext cx="2214577" cy="244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D:\МНПЦ наркологии\Проект Виват ФИФА\Эмблем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886" y="1376993"/>
            <a:ext cx="4020229" cy="390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Цель Проекта </a:t>
            </a:r>
            <a:br>
              <a:rPr lang="ru-RU" sz="4400" dirty="0" smtClean="0">
                <a:solidFill>
                  <a:srgbClr val="0070C0"/>
                </a:solidFill>
                <a:effectLst/>
              </a:rPr>
            </a:br>
            <a:r>
              <a:rPr lang="ru-RU" sz="4400" dirty="0" smtClean="0">
                <a:solidFill>
                  <a:srgbClr val="0070C0"/>
                </a:solidFill>
                <a:effectLst/>
              </a:rPr>
              <a:t>«Здоровье – образ жизни»</a:t>
            </a:r>
            <a:endParaRPr lang="ru-RU" sz="4400" dirty="0">
              <a:solidFill>
                <a:srgbClr val="0070C0"/>
              </a:soli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868" y="1484784"/>
            <a:ext cx="5429288" cy="4429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Создание волонтерского движения, направленного на популяризацию здорового образа жизни, а также формирование у обучающихся навыков здорового жизненного стиля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3" descr="C:\Users\Asus\Desktop\друз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571352"/>
            <a:ext cx="3786182" cy="2519532"/>
          </a:xfrm>
          <a:prstGeom prst="rect">
            <a:avLst/>
          </a:prstGeom>
          <a:noFill/>
        </p:spPr>
      </p:pic>
      <p:pic>
        <p:nvPicPr>
          <p:cNvPr id="10" name="Picture 2" descr="C:\Users\Asus\Desktop\заж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286254"/>
            <a:ext cx="3857620" cy="2571746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95" y="4725144"/>
            <a:ext cx="226701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389" y="5805264"/>
            <a:ext cx="4929222" cy="9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91" y="-72008"/>
            <a:ext cx="7929618" cy="18448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/>
              </a:rPr>
              <a:t>Проект «Здоровье – образ жизни»</a:t>
            </a:r>
            <a:r>
              <a:rPr lang="ru-RU" sz="3200" dirty="0">
                <a:effectLst/>
              </a:rPr>
              <a:t> </a:t>
            </a:r>
            <a:r>
              <a:rPr lang="ru-RU" sz="3200" dirty="0">
                <a:solidFill>
                  <a:srgbClr val="0070C0"/>
                </a:solidFill>
                <a:effectLst/>
              </a:rPr>
              <a:t>– результат </a:t>
            </a:r>
            <a:r>
              <a:rPr lang="ru-RU" sz="3200" dirty="0" smtClean="0">
                <a:solidFill>
                  <a:srgbClr val="0070C0"/>
                </a:solidFill>
                <a:effectLst/>
              </a:rPr>
              <a:t>эффективного межведомственного взаимодействия</a:t>
            </a:r>
            <a:endParaRPr lang="ru-RU" sz="3600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214282" y="1500174"/>
            <a:ext cx="5429288" cy="44291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Asus\Downloads\Логотип МНПЦ 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64" y="1700808"/>
            <a:ext cx="2520628" cy="152401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72816"/>
            <a:ext cx="30963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01" y="2492896"/>
            <a:ext cx="3554198" cy="316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Фёдорова\Desktop\Эмблема упр по котроолю за оборотом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84984"/>
            <a:ext cx="1428572" cy="1971429"/>
          </a:xfrm>
          <a:prstGeom prst="rect">
            <a:avLst/>
          </a:prstGeom>
          <a:noFill/>
        </p:spPr>
      </p:pic>
      <p:pic>
        <p:nvPicPr>
          <p:cNvPr id="1027" name="Picture 3" descr="C:\Users\Фёдорова\Desktop\эмблема прокуратур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429000"/>
            <a:ext cx="152222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effectLst/>
              </a:rPr>
              <a:t>Участники</a:t>
            </a:r>
            <a:endParaRPr lang="ru-RU" sz="48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357298"/>
            <a:ext cx="4357718" cy="192882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	Обучающиеся 7-11 классов общеобразовательных организаций,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студенты колледжей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По 3-5 человек в команде</a:t>
            </a:r>
          </a:p>
        </p:txBody>
      </p:sp>
      <p:pic>
        <p:nvPicPr>
          <p:cNvPr id="8195" name="Picture 3" descr="C:\Users\Asus\Desktop\Участ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03849"/>
            <a:ext cx="4071966" cy="229658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4643446"/>
            <a:ext cx="4543428" cy="171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каждой командой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закреплен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педагог-куратор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 descr="C:\Users\Asus\Desktop\курат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4186063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Задачи, которые стоят </a:t>
            </a:r>
            <a:br>
              <a:rPr lang="ru-RU" dirty="0" smtClean="0">
                <a:solidFill>
                  <a:srgbClr val="0070C0"/>
                </a:solidFill>
                <a:effectLst/>
              </a:rPr>
            </a:br>
            <a:r>
              <a:rPr lang="ru-RU" dirty="0" smtClean="0">
                <a:solidFill>
                  <a:srgbClr val="0070C0"/>
                </a:solidFill>
                <a:effectLst/>
              </a:rPr>
              <a:t>перед участниками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72098"/>
          </a:xfrm>
        </p:spPr>
        <p:txBody>
          <a:bodyPr>
            <a:noAutofit/>
          </a:bodyPr>
          <a:lstStyle/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1.Изучить зарубежные и отечественные практики информационных кампании по повышению осведомленности о здоровом образе жизни в учебных заведениях.</a:t>
            </a:r>
          </a:p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2.Пройти обучающий курс по Проекту в МНПЦ наркологии. </a:t>
            </a:r>
          </a:p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3.Разработать и провести мероприятия по мотивации на ведение здорового образа жизни на базе своего образовательного учреждения. </a:t>
            </a:r>
          </a:p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4.Разработать план-проект массовых мероприятий по мотивации населения на ведение здорового образа жизни. </a:t>
            </a:r>
          </a:p>
          <a:p>
            <a:pPr lvl="0" algn="just">
              <a:buNone/>
            </a:pPr>
            <a:endParaRPr lang="ru-RU" sz="27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800200" cy="160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6016" y="348616"/>
            <a:ext cx="4427984" cy="200026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Теоретическая подготовка</a:t>
            </a:r>
            <a:endParaRPr lang="ru-RU" sz="4400" dirty="0">
              <a:solidFill>
                <a:srgbClr val="0070C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1"/>
            <a:ext cx="4428042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6" y="3356992"/>
            <a:ext cx="3863218" cy="321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5863"/>
            <a:ext cx="4303672" cy="300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003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564" y="357166"/>
            <a:ext cx="4143436" cy="200026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Обучение</a:t>
            </a:r>
            <a:endParaRPr lang="ru-RU" sz="4400" dirty="0">
              <a:solidFill>
                <a:srgbClr val="0070C0"/>
              </a:solidFill>
              <a:effectLst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5314747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357695"/>
            <a:ext cx="39290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Тренинг по базовым компетенциям волонтера в сфере популяризации здорового образа жизни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9220" name="Picture 4" descr="C:\Users\Asus\Desktop\a_DSC0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000"/>
            <a:ext cx="5072066" cy="336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15055</TotalTime>
  <Words>406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Апекс</vt:lpstr>
      <vt:lpstr>1_Апекс</vt:lpstr>
      <vt:lpstr>Проект развития молодежного волонтерского движения по ПОПУЛЯРИЗАЦИИ здорового образа жизни</vt:lpstr>
      <vt:lpstr>Волонтерство как фактор защиты</vt:lpstr>
      <vt:lpstr>Слайд 3</vt:lpstr>
      <vt:lpstr>Цель Проекта  «Здоровье – образ жизни»</vt:lpstr>
      <vt:lpstr>Проект «Здоровье – образ жизни» – результат эффективного межведомственного взаимодействия</vt:lpstr>
      <vt:lpstr>Участники</vt:lpstr>
      <vt:lpstr>Задачи, которые стоят  перед участниками Проекта</vt:lpstr>
      <vt:lpstr>Теоретическая подготовка</vt:lpstr>
      <vt:lpstr>Обучение</vt:lpstr>
      <vt:lpstr>Проведение профилактических мероприятий</vt:lpstr>
      <vt:lpstr>Информационная поддержка проектов</vt:lpstr>
      <vt:lpstr>Финал Проекта</vt:lpstr>
      <vt:lpstr>Выступление команд</vt:lpstr>
      <vt:lpstr>Награждение победителей и призеров</vt:lpstr>
      <vt:lpstr>Награждение победителей и призеров</vt:lpstr>
      <vt:lpstr>Особенности Проекта</vt:lpstr>
      <vt:lpstr>Слайд 17</vt:lpstr>
      <vt:lpstr>Стратегия «Профилактика для школы силами самой школы»</vt:lpstr>
      <vt:lpstr>Ресурсы Проекта</vt:lpstr>
      <vt:lpstr>Итоги Проекта</vt:lpstr>
      <vt:lpstr>Информация о Проекте</vt:lpstr>
      <vt:lpstr>Центр профилактики зависимого поведения ГБУЗ «МНПЦ наркологии ДЗМ»  Куратор проекта: Катюрина Дарья Сергеевна, d.katyurina@yandex.ru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«Виват-ФИФА»</dc:title>
  <dc:creator>Asus</dc:creator>
  <cp:lastModifiedBy>Техносила2</cp:lastModifiedBy>
  <cp:revision>259</cp:revision>
  <dcterms:created xsi:type="dcterms:W3CDTF">2018-05-09T04:14:12Z</dcterms:created>
  <dcterms:modified xsi:type="dcterms:W3CDTF">2020-06-16T07:12:08Z</dcterms:modified>
</cp:coreProperties>
</file>